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264" r:id="rId3"/>
    <p:sldId id="379" r:id="rId4"/>
    <p:sldId id="431" r:id="rId5"/>
    <p:sldId id="378" r:id="rId6"/>
    <p:sldId id="516" r:id="rId7"/>
    <p:sldId id="406" r:id="rId8"/>
    <p:sldId id="381" r:id="rId9"/>
    <p:sldId id="382" r:id="rId10"/>
    <p:sldId id="383" r:id="rId11"/>
    <p:sldId id="384" r:id="rId12"/>
    <p:sldId id="385" r:id="rId13"/>
    <p:sldId id="386" r:id="rId14"/>
    <p:sldId id="380" r:id="rId15"/>
    <p:sldId id="387" r:id="rId16"/>
    <p:sldId id="389" r:id="rId17"/>
    <p:sldId id="390" r:id="rId18"/>
    <p:sldId id="391" r:id="rId19"/>
    <p:sldId id="392" r:id="rId20"/>
    <p:sldId id="454" r:id="rId21"/>
    <p:sldId id="393" r:id="rId22"/>
    <p:sldId id="394" r:id="rId23"/>
    <p:sldId id="395" r:id="rId24"/>
    <p:sldId id="413" r:id="rId25"/>
    <p:sldId id="414" r:id="rId26"/>
    <p:sldId id="257" r:id="rId27"/>
    <p:sldId id="517" r:id="rId28"/>
    <p:sldId id="518" r:id="rId29"/>
    <p:sldId id="396" r:id="rId30"/>
    <p:sldId id="397" r:id="rId31"/>
    <p:sldId id="299" r:id="rId32"/>
    <p:sldId id="313" r:id="rId33"/>
    <p:sldId id="401" r:id="rId34"/>
    <p:sldId id="276" r:id="rId35"/>
    <p:sldId id="398" r:id="rId36"/>
    <p:sldId id="402" r:id="rId37"/>
    <p:sldId id="399" r:id="rId38"/>
    <p:sldId id="400" r:id="rId39"/>
    <p:sldId id="403" r:id="rId40"/>
    <p:sldId id="416" r:id="rId41"/>
    <p:sldId id="420" r:id="rId42"/>
    <p:sldId id="415" r:id="rId43"/>
    <p:sldId id="421" r:id="rId44"/>
    <p:sldId id="422" r:id="rId45"/>
    <p:sldId id="423" r:id="rId46"/>
    <p:sldId id="424" r:id="rId47"/>
    <p:sldId id="418" r:id="rId48"/>
    <p:sldId id="419" r:id="rId49"/>
    <p:sldId id="417" r:id="rId50"/>
    <p:sldId id="425" r:id="rId51"/>
    <p:sldId id="426" r:id="rId52"/>
    <p:sldId id="427" r:id="rId53"/>
    <p:sldId id="404" r:id="rId54"/>
    <p:sldId id="428" r:id="rId55"/>
    <p:sldId id="429" r:id="rId56"/>
    <p:sldId id="430" r:id="rId57"/>
    <p:sldId id="433" r:id="rId58"/>
    <p:sldId id="434" r:id="rId59"/>
    <p:sldId id="435" r:id="rId60"/>
    <p:sldId id="436" r:id="rId61"/>
    <p:sldId id="437" r:id="rId62"/>
    <p:sldId id="439" r:id="rId63"/>
    <p:sldId id="438" r:id="rId64"/>
    <p:sldId id="405" r:id="rId65"/>
    <p:sldId id="440" r:id="rId66"/>
    <p:sldId id="432" r:id="rId67"/>
    <p:sldId id="441" r:id="rId68"/>
    <p:sldId id="442" r:id="rId69"/>
    <p:sldId id="443" r:id="rId70"/>
    <p:sldId id="444" r:id="rId71"/>
    <p:sldId id="446" r:id="rId72"/>
    <p:sldId id="447" r:id="rId73"/>
    <p:sldId id="445" r:id="rId74"/>
    <p:sldId id="448" r:id="rId75"/>
    <p:sldId id="450" r:id="rId76"/>
    <p:sldId id="530" r:id="rId77"/>
    <p:sldId id="531" r:id="rId78"/>
    <p:sldId id="532" r:id="rId79"/>
    <p:sldId id="533" r:id="rId80"/>
    <p:sldId id="451" r:id="rId81"/>
    <p:sldId id="452" r:id="rId82"/>
    <p:sldId id="453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431"/>
            <p14:sldId id="378"/>
            <p14:sldId id="516"/>
            <p14:sldId id="406"/>
            <p14:sldId id="381"/>
            <p14:sldId id="382"/>
            <p14:sldId id="383"/>
            <p14:sldId id="384"/>
            <p14:sldId id="385"/>
            <p14:sldId id="386"/>
            <p14:sldId id="380"/>
            <p14:sldId id="387"/>
            <p14:sldId id="389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  <p14:sldId id="454"/>
            <p14:sldId id="393"/>
            <p14:sldId id="394"/>
            <p14:sldId id="395"/>
            <p14:sldId id="413"/>
            <p14:sldId id="414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313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16"/>
            <p14:sldId id="420"/>
            <p14:sldId id="415"/>
            <p14:sldId id="421"/>
            <p14:sldId id="422"/>
            <p14:sldId id="423"/>
            <p14:sldId id="424"/>
            <p14:sldId id="418"/>
            <p14:sldId id="419"/>
            <p14:sldId id="417"/>
            <p14:sldId id="425"/>
            <p14:sldId id="426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28"/>
            <p14:sldId id="429"/>
            <p14:sldId id="430"/>
          </p14:sldIdLst>
        </p14:section>
        <p14:section name="II.1. The linear regression problem" id="{7F7C3EFF-24D8-46F9-AD5D-C806FE7D5ADC}">
          <p14:sldIdLst>
            <p14:sldId id="433"/>
            <p14:sldId id="434"/>
            <p14:sldId id="435"/>
            <p14:sldId id="436"/>
            <p14:sldId id="437"/>
            <p14:sldId id="439"/>
            <p14:sldId id="438"/>
            <p14:sldId id="405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530"/>
            <p14:sldId id="531"/>
            <p14:sldId id="532"/>
            <p14:sldId id="533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E4B321-FAE4-4619-B323-54DD509033D8}" v="25" dt="2023-01-30T07:29:48.9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E4B321-FAE4-4619-B323-54DD509033D8}"/>
    <pc:docChg chg="custSel delSld modSld addSection delSection modSection">
      <pc:chgData name="Matthieu De Mari" userId="dfb708c9-d8dc-439f-9a3b-c772bf4a311c" providerId="ADAL" clId="{43E4B321-FAE4-4619-B323-54DD509033D8}" dt="2023-02-26T10:50:26.143" v="221" actId="20577"/>
      <pc:docMkLst>
        <pc:docMk/>
      </pc:docMkLst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43E4B321-FAE4-4619-B323-54DD509033D8}" dt="2023-01-25T01:52:08.568" v="10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43E4B321-FAE4-4619-B323-54DD509033D8}" dt="2023-02-26T10:50:26.143" v="221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43E4B321-FAE4-4619-B323-54DD509033D8}" dt="2023-02-26T10:50:26.143" v="221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43E4B321-FAE4-4619-B323-54DD509033D8}" dt="2023-01-30T06:52:35.912" v="41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43E4B321-FAE4-4619-B323-54DD509033D8}" dt="2023-01-30T06:52:35.912" v="41" actId="20577"/>
          <ac:spMkLst>
            <pc:docMk/>
            <pc:sldMk cId="3664827220" sldId="404"/>
            <ac:spMk id="3" creationId="{A8F9105B-275A-6368-138C-0B2E6CBEE91D}"/>
          </ac:spMkLst>
        </pc:spChg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377302654" sldId="412"/>
        </pc:sldMkLst>
      </pc:sldChg>
      <pc:sldChg chg="modSp mod">
        <pc:chgData name="Matthieu De Mari" userId="dfb708c9-d8dc-439f-9a3b-c772bf4a311c" providerId="ADAL" clId="{43E4B321-FAE4-4619-B323-54DD509033D8}" dt="2023-01-30T06:55:32.662" v="42" actId="20577"/>
        <pc:sldMkLst>
          <pc:docMk/>
          <pc:sldMk cId="2034094350" sldId="429"/>
        </pc:sldMkLst>
        <pc:spChg chg="mod">
          <ac:chgData name="Matthieu De Mari" userId="dfb708c9-d8dc-439f-9a3b-c772bf4a311c" providerId="ADAL" clId="{43E4B321-FAE4-4619-B323-54DD509033D8}" dt="2023-01-30T06:55:32.662" v="42" actId="20577"/>
          <ac:spMkLst>
            <pc:docMk/>
            <pc:sldMk cId="2034094350" sldId="429"/>
            <ac:spMk id="3" creationId="{A8F9105B-275A-6368-138C-0B2E6CBEE91D}"/>
          </ac:spMkLst>
        </pc:spChg>
      </pc:sldChg>
      <pc:sldChg chg="modSp mod">
        <pc:chgData name="Matthieu De Mari" userId="dfb708c9-d8dc-439f-9a3b-c772bf4a311c" providerId="ADAL" clId="{43E4B321-FAE4-4619-B323-54DD509033D8}" dt="2023-01-30T06:58:05.933" v="43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43E4B321-FAE4-4619-B323-54DD509033D8}" dt="2023-01-30T06:58:05.933" v="43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modSp">
        <pc:chgData name="Matthieu De Mari" userId="dfb708c9-d8dc-439f-9a3b-c772bf4a311c" providerId="ADAL" clId="{43E4B321-FAE4-4619-B323-54DD509033D8}" dt="2023-01-25T03:40:06.578" v="21" actId="114"/>
        <pc:sldMkLst>
          <pc:docMk/>
          <pc:sldMk cId="4075916720" sldId="448"/>
        </pc:sldMkLst>
        <pc:spChg chg="mod">
          <ac:chgData name="Matthieu De Mari" userId="dfb708c9-d8dc-439f-9a3b-c772bf4a311c" providerId="ADAL" clId="{43E4B321-FAE4-4619-B323-54DD509033D8}" dt="2023-01-25T03:40:06.578" v="21" actId="114"/>
          <ac:spMkLst>
            <pc:docMk/>
            <pc:sldMk cId="4075916720" sldId="448"/>
            <ac:spMk id="3" creationId="{9BAE63A8-7CB3-9103-18B5-4F57A6F933B5}"/>
          </ac:spMkLst>
        </pc:spChg>
      </pc:sldChg>
      <pc:sldChg chg="modSp">
        <pc:chgData name="Matthieu De Mari" userId="dfb708c9-d8dc-439f-9a3b-c772bf4a311c" providerId="ADAL" clId="{43E4B321-FAE4-4619-B323-54DD509033D8}" dt="2023-01-30T07:29:48.961" v="44" actId="20578"/>
        <pc:sldMkLst>
          <pc:docMk/>
          <pc:sldMk cId="2483381568" sldId="459"/>
        </pc:sldMkLst>
        <pc:spChg chg="mod">
          <ac:chgData name="Matthieu De Mari" userId="dfb708c9-d8dc-439f-9a3b-c772bf4a311c" providerId="ADAL" clId="{43E4B321-FAE4-4619-B323-54DD509033D8}" dt="2023-01-30T07:29:48.961" v="44" actId="20578"/>
          <ac:spMkLst>
            <pc:docMk/>
            <pc:sldMk cId="2483381568" sldId="459"/>
            <ac:spMk id="4" creationId="{D6FC8E3E-422C-DDA8-8AEA-BAC629653399}"/>
          </ac:spMkLst>
        </pc:spChg>
      </pc:sldChg>
      <pc:sldChg chg="addSp delSp modSp mod">
        <pc:chgData name="Matthieu De Mari" userId="dfb708c9-d8dc-439f-9a3b-c772bf4a311c" providerId="ADAL" clId="{43E4B321-FAE4-4619-B323-54DD509033D8}" dt="2023-02-01T04:45:36.899" v="143" actId="1076"/>
        <pc:sldMkLst>
          <pc:docMk/>
          <pc:sldMk cId="514593430" sldId="461"/>
        </pc:sldMkLst>
        <pc:spChg chg="mod">
          <ac:chgData name="Matthieu De Mari" userId="dfb708c9-d8dc-439f-9a3b-c772bf4a311c" providerId="ADAL" clId="{43E4B321-FAE4-4619-B323-54DD509033D8}" dt="2023-02-01T04:45:29.198" v="141" actId="14100"/>
          <ac:spMkLst>
            <pc:docMk/>
            <pc:sldMk cId="514593430" sldId="461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36.899" v="143" actId="1076"/>
          <ac:spMkLst>
            <pc:docMk/>
            <pc:sldMk cId="514593430" sldId="461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05.744" v="130" actId="171"/>
          <ac:picMkLst>
            <pc:docMk/>
            <pc:sldMk cId="514593430" sldId="461"/>
            <ac:picMk id="3" creationId="{DAC20FAE-7F77-06D6-DA57-D58356E33857}"/>
          </ac:picMkLst>
        </pc:picChg>
        <pc:picChg chg="del">
          <ac:chgData name="Matthieu De Mari" userId="dfb708c9-d8dc-439f-9a3b-c772bf4a311c" providerId="ADAL" clId="{43E4B321-FAE4-4619-B323-54DD509033D8}" dt="2023-02-01T04:45:03.015" v="122" actId="478"/>
          <ac:picMkLst>
            <pc:docMk/>
            <pc:sldMk cId="514593430" sldId="461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5:34.024" v="142" actId="1076"/>
        <pc:sldMkLst>
          <pc:docMk/>
          <pc:sldMk cId="505263223" sldId="462"/>
        </pc:sldMkLst>
        <pc:spChg chg="mod">
          <ac:chgData name="Matthieu De Mari" userId="dfb708c9-d8dc-439f-9a3b-c772bf4a311c" providerId="ADAL" clId="{43E4B321-FAE4-4619-B323-54DD509033D8}" dt="2023-02-01T04:45:25.904" v="140" actId="14100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34.024" v="142" actId="1076"/>
          <ac:spMkLst>
            <pc:docMk/>
            <pc:sldMk cId="505263223" sldId="462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17.467" v="137" actId="171"/>
          <ac:picMkLst>
            <pc:docMk/>
            <pc:sldMk cId="505263223" sldId="462"/>
            <ac:picMk id="3" creationId="{DA55D0A4-7B2B-7BDF-1C8C-E9C72D6D4330}"/>
          </ac:picMkLst>
        </pc:picChg>
        <pc:picChg chg="del">
          <ac:chgData name="Matthieu De Mari" userId="dfb708c9-d8dc-439f-9a3b-c772bf4a311c" providerId="ADAL" clId="{43E4B321-FAE4-4619-B323-54DD509033D8}" dt="2023-02-01T04:45:15.010" v="132" actId="478"/>
          <ac:picMkLst>
            <pc:docMk/>
            <pc:sldMk cId="505263223" sldId="462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00.905" v="158" actId="14100"/>
        <pc:sldMkLst>
          <pc:docMk/>
          <pc:sldMk cId="1454093558" sldId="463"/>
        </pc:sldMkLst>
        <pc:spChg chg="mod">
          <ac:chgData name="Matthieu De Mari" userId="dfb708c9-d8dc-439f-9a3b-c772bf4a311c" providerId="ADAL" clId="{43E4B321-FAE4-4619-B323-54DD509033D8}" dt="2023-02-01T04:45:54.324" v="156" actId="1076"/>
          <ac:spMkLst>
            <pc:docMk/>
            <pc:sldMk cId="1454093558" sldId="463"/>
            <ac:spMk id="2" creationId="{29618B4C-3D7E-4A8D-719B-D6141BD09102}"/>
          </ac:spMkLst>
        </pc:spChg>
        <pc:spChg chg="mod">
          <ac:chgData name="Matthieu De Mari" userId="dfb708c9-d8dc-439f-9a3b-c772bf4a311c" providerId="ADAL" clId="{43E4B321-FAE4-4619-B323-54DD509033D8}" dt="2023-02-01T04:46:00.905" v="158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43E4B321-FAE4-4619-B323-54DD509033D8}" dt="2023-02-01T04:45:50.070" v="154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5:51.659" v="155" actId="1076"/>
          <ac:spMkLst>
            <pc:docMk/>
            <pc:sldMk cId="1454093558" sldId="463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5:43.128" v="151" actId="171"/>
          <ac:picMkLst>
            <pc:docMk/>
            <pc:sldMk cId="1454093558" sldId="463"/>
            <ac:picMk id="5" creationId="{BE31FB64-478A-B843-25C5-E6EF705D99C2}"/>
          </ac:picMkLst>
        </pc:picChg>
        <pc:picChg chg="del">
          <ac:chgData name="Matthieu De Mari" userId="dfb708c9-d8dc-439f-9a3b-c772bf4a311c" providerId="ADAL" clId="{43E4B321-FAE4-4619-B323-54DD509033D8}" dt="2023-02-01T04:45:40.233" v="144" actId="478"/>
          <ac:picMkLst>
            <pc:docMk/>
            <pc:sldMk cId="1454093558" sldId="463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19.764" v="172" actId="1076"/>
        <pc:sldMkLst>
          <pc:docMk/>
          <pc:sldMk cId="937951911" sldId="464"/>
        </pc:sldMkLst>
        <pc:spChg chg="mod">
          <ac:chgData name="Matthieu De Mari" userId="dfb708c9-d8dc-439f-9a3b-c772bf4a311c" providerId="ADAL" clId="{43E4B321-FAE4-4619-B323-54DD509033D8}" dt="2023-02-01T04:46:12.735" v="166" actId="1076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6:19.764" v="172" actId="1076"/>
          <ac:spMkLst>
            <pc:docMk/>
            <pc:sldMk cId="937951911" sldId="464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09.603" v="165" actId="171"/>
          <ac:picMkLst>
            <pc:docMk/>
            <pc:sldMk cId="937951911" sldId="464"/>
            <ac:picMk id="3" creationId="{4EB30C31-913D-2FF6-4924-40A881C20124}"/>
          </ac:picMkLst>
        </pc:picChg>
        <pc:picChg chg="del">
          <ac:chgData name="Matthieu De Mari" userId="dfb708c9-d8dc-439f-9a3b-c772bf4a311c" providerId="ADAL" clId="{43E4B321-FAE4-4619-B323-54DD509033D8}" dt="2023-02-01T04:46:06.633" v="159" actId="478"/>
          <ac:picMkLst>
            <pc:docMk/>
            <pc:sldMk cId="937951911" sldId="464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6:44.820" v="185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43E4B321-FAE4-4619-B323-54DD509033D8}" dt="2023-02-01T04:46:40.700" v="184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6:44.820" v="185" actId="1076"/>
          <ac:spMkLst>
            <pc:docMk/>
            <pc:sldMk cId="4090459440" sldId="465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26.135" v="180" actId="171"/>
          <ac:picMkLst>
            <pc:docMk/>
            <pc:sldMk cId="4090459440" sldId="465"/>
            <ac:picMk id="3" creationId="{72EBA1E7-3E6C-C13C-DBE5-C0C42E206EED}"/>
          </ac:picMkLst>
        </pc:picChg>
        <pc:picChg chg="del">
          <ac:chgData name="Matthieu De Mari" userId="dfb708c9-d8dc-439f-9a3b-c772bf4a311c" providerId="ADAL" clId="{43E4B321-FAE4-4619-B323-54DD509033D8}" dt="2023-02-01T04:46:22.218" v="173" actId="478"/>
          <ac:picMkLst>
            <pc:docMk/>
            <pc:sldMk cId="4090459440" sldId="465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00.938" v="197" actId="1076"/>
        <pc:sldMkLst>
          <pc:docMk/>
          <pc:sldMk cId="1662747536" sldId="466"/>
        </pc:sldMkLst>
        <pc:spChg chg="mod">
          <ac:chgData name="Matthieu De Mari" userId="dfb708c9-d8dc-439f-9a3b-c772bf4a311c" providerId="ADAL" clId="{43E4B321-FAE4-4619-B323-54DD509033D8}" dt="2023-02-01T04:46:54.216" v="194" actId="1076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43E4B321-FAE4-4619-B323-54DD509033D8}" dt="2023-02-01T04:46:58.924" v="196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7:00.938" v="197" actId="1076"/>
          <ac:spMkLst>
            <pc:docMk/>
            <pc:sldMk cId="1662747536" sldId="466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6:49.837" v="193" actId="171"/>
          <ac:picMkLst>
            <pc:docMk/>
            <pc:sldMk cId="1662747536" sldId="466"/>
            <ac:picMk id="4" creationId="{3887A591-A392-428A-EF60-F38DBB3A1483}"/>
          </ac:picMkLst>
        </pc:picChg>
        <pc:picChg chg="del">
          <ac:chgData name="Matthieu De Mari" userId="dfb708c9-d8dc-439f-9a3b-c772bf4a311c" providerId="ADAL" clId="{43E4B321-FAE4-4619-B323-54DD509033D8}" dt="2023-02-01T04:46:47.171" v="186" actId="478"/>
          <ac:picMkLst>
            <pc:docMk/>
            <pc:sldMk cId="1662747536" sldId="466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17.518" v="205" actId="14100"/>
        <pc:sldMkLst>
          <pc:docMk/>
          <pc:sldMk cId="3978195590" sldId="467"/>
        </pc:sldMkLst>
        <pc:spChg chg="mod">
          <ac:chgData name="Matthieu De Mari" userId="dfb708c9-d8dc-439f-9a3b-c772bf4a311c" providerId="ADAL" clId="{43E4B321-FAE4-4619-B323-54DD509033D8}" dt="2023-02-01T04:47:17.518" v="205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43E4B321-FAE4-4619-B323-54DD509033D8}" dt="2023-02-01T04:47:11.921" v="203" actId="1076"/>
          <ac:spMkLst>
            <pc:docMk/>
            <pc:sldMk cId="3978195590" sldId="467"/>
            <ac:spMk id="11" creationId="{FC3B1AF6-3090-2218-738E-B02F4E0E9B29}"/>
          </ac:spMkLst>
        </pc:spChg>
        <pc:picChg chg="add ord">
          <ac:chgData name="Matthieu De Mari" userId="dfb708c9-d8dc-439f-9a3b-c772bf4a311c" providerId="ADAL" clId="{43E4B321-FAE4-4619-B323-54DD509033D8}" dt="2023-02-01T04:47:08.930" v="202" actId="171"/>
          <ac:picMkLst>
            <pc:docMk/>
            <pc:sldMk cId="3978195590" sldId="467"/>
            <ac:picMk id="3" creationId="{4501AA8D-B839-C230-E56E-4F4F58E88EC0}"/>
          </ac:picMkLst>
        </pc:picChg>
        <pc:picChg chg="del">
          <ac:chgData name="Matthieu De Mari" userId="dfb708c9-d8dc-439f-9a3b-c772bf4a311c" providerId="ADAL" clId="{43E4B321-FAE4-4619-B323-54DD509033D8}" dt="2023-02-01T04:47:06.571" v="198" actId="478"/>
          <ac:picMkLst>
            <pc:docMk/>
            <pc:sldMk cId="3978195590" sldId="467"/>
            <ac:picMk id="7" creationId="{D7E91604-7848-5FE4-F070-8FDF1915E232}"/>
          </ac:picMkLst>
        </pc:picChg>
      </pc:sldChg>
      <pc:sldChg chg="addSp delSp modSp mod">
        <pc:chgData name="Matthieu De Mari" userId="dfb708c9-d8dc-439f-9a3b-c772bf4a311c" providerId="ADAL" clId="{43E4B321-FAE4-4619-B323-54DD509033D8}" dt="2023-02-01T04:47:41.170" v="210" actId="1076"/>
        <pc:sldMkLst>
          <pc:docMk/>
          <pc:sldMk cId="4234188287" sldId="470"/>
        </pc:sldMkLst>
        <pc:picChg chg="add mod">
          <ac:chgData name="Matthieu De Mari" userId="dfb708c9-d8dc-439f-9a3b-c772bf4a311c" providerId="ADAL" clId="{43E4B321-FAE4-4619-B323-54DD509033D8}" dt="2023-02-01T04:47:41.170" v="210" actId="1076"/>
          <ac:picMkLst>
            <pc:docMk/>
            <pc:sldMk cId="4234188287" sldId="470"/>
            <ac:picMk id="5" creationId="{6F3D94AE-5CF8-6DD6-C282-1C1A5565E40F}"/>
          </ac:picMkLst>
        </pc:picChg>
        <pc:picChg chg="del">
          <ac:chgData name="Matthieu De Mari" userId="dfb708c9-d8dc-439f-9a3b-c772bf4a311c" providerId="ADAL" clId="{43E4B321-FAE4-4619-B323-54DD509033D8}" dt="2023-02-01T04:47:34.987" v="206" actId="478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">
        <pc:chgData name="Matthieu De Mari" userId="dfb708c9-d8dc-439f-9a3b-c772bf4a311c" providerId="ADAL" clId="{43E4B321-FAE4-4619-B323-54DD509033D8}" dt="2023-02-01T04:47:51.822" v="212" actId="22"/>
        <pc:sldMkLst>
          <pc:docMk/>
          <pc:sldMk cId="3553295801" sldId="471"/>
        </pc:sldMkLst>
        <pc:picChg chg="add">
          <ac:chgData name="Matthieu De Mari" userId="dfb708c9-d8dc-439f-9a3b-c772bf4a311c" providerId="ADAL" clId="{43E4B321-FAE4-4619-B323-54DD509033D8}" dt="2023-02-01T04:47:51.822" v="212" actId="22"/>
          <ac:picMkLst>
            <pc:docMk/>
            <pc:sldMk cId="3553295801" sldId="471"/>
            <ac:picMk id="3" creationId="{169F8E28-4BC0-251C-8E14-8508C555B024}"/>
          </ac:picMkLst>
        </pc:picChg>
        <pc:picChg chg="del">
          <ac:chgData name="Matthieu De Mari" userId="dfb708c9-d8dc-439f-9a3b-c772bf4a311c" providerId="ADAL" clId="{43E4B321-FAE4-4619-B323-54DD509033D8}" dt="2023-02-01T04:47:43.382" v="211" actId="478"/>
          <ac:picMkLst>
            <pc:docMk/>
            <pc:sldMk cId="3553295801" sldId="471"/>
            <ac:picMk id="10" creationId="{A67394B3-4C7E-264C-370D-947E977E9F46}"/>
          </ac:picMkLst>
        </pc:pic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43E4B321-FAE4-4619-B323-54DD509033D8}" dt="2023-01-25T01:51:58.608" v="8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43E4B321-FAE4-4619-B323-54DD509033D8}" dt="2023-01-25T01:51:57.482" v="7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43E4B321-FAE4-4619-B323-54DD509033D8}" dt="2023-01-25T01:51:56.498" v="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43E4B321-FAE4-4619-B323-54DD509033D8}" dt="2023-01-25T01:51:54.491" v="4" actId="47"/>
        <pc:sldMkLst>
          <pc:docMk/>
          <pc:sldMk cId="1153237101" sldId="515"/>
        </pc:sldMkLst>
      </pc:sldChg>
      <pc:sldChg chg="del">
        <pc:chgData name="Matthieu De Mari" userId="dfb708c9-d8dc-439f-9a3b-c772bf4a311c" providerId="ADAL" clId="{43E4B321-FAE4-4619-B323-54DD509033D8}" dt="2023-01-25T01:51:55.447" v="5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43E4B321-FAE4-4619-B323-54DD509033D8}" dt="2023-01-25T01:51:53.703" v="3" actId="47"/>
        <pc:sldMkLst>
          <pc:docMk/>
          <pc:sldMk cId="3537601752" sldId="520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6782498" sldId="529"/>
        </pc:sldMkLst>
      </pc:sldChg>
      <pc:sldChg chg="modSp">
        <pc:chgData name="Matthieu De Mari" userId="dfb708c9-d8dc-439f-9a3b-c772bf4a311c" providerId="ADAL" clId="{43E4B321-FAE4-4619-B323-54DD509033D8}" dt="2023-01-25T03:47:39.765" v="35" actId="20577"/>
        <pc:sldMkLst>
          <pc:docMk/>
          <pc:sldMk cId="1791705232" sldId="532"/>
        </pc:sldMkLst>
        <pc:spChg chg="mod">
          <ac:chgData name="Matthieu De Mari" userId="dfb708c9-d8dc-439f-9a3b-c772bf4a311c" providerId="ADAL" clId="{43E4B321-FAE4-4619-B323-54DD509033D8}" dt="2023-01-25T03:47:39.765" v="35" actId="20577"/>
          <ac:spMkLst>
            <pc:docMk/>
            <pc:sldMk cId="1791705232" sldId="532"/>
            <ac:spMk id="3" creationId="{F8B913BE-9D0F-C6F5-D2AA-F7829400A0CA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753014364" sldId="548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modSection">
      <pc:chgData name="Matthieu De Mari" userId="dfb708c9-d8dc-439f-9a3b-c772bf4a311c" providerId="ADAL" clId="{0C574F24-0842-4510-AB61-4E12E986D5CF}" dt="2023-01-25T01:49:56.828" v="28230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0:54:30.262" v="24515" actId="20577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54:30.262" v="24515" actId="20577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3T08:03:42.912" v="18572" actId="14100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3T08:03:42.912" v="18572" actId="14100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modSp new mod">
        <pc:chgData name="Matthieu De Mari" userId="dfb708c9-d8dc-439f-9a3b-c772bf4a311c" providerId="ADAL" clId="{0C574F24-0842-4510-AB61-4E12E986D5CF}" dt="2023-01-23T08:44:58.482" v="18831" actId="2763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3T08:44:58.482" v="18831" actId="27636"/>
          <ac:spMkLst>
            <pc:docMk/>
            <pc:sldMk cId="467965437" sldId="512"/>
            <ac:spMk id="3" creationId="{69973FE9-2456-3189-E04A-C10B8A15BD47}"/>
          </ac:spMkLst>
        </pc:spChg>
        <pc:spChg chg="mod">
          <ac:chgData name="Matthieu De Mari" userId="dfb708c9-d8dc-439f-9a3b-c772bf4a311c" providerId="ADAL" clId="{0C574F24-0842-4510-AB61-4E12E986D5CF}" dt="2023-01-23T08:44:58.481" v="18830" actId="27636"/>
          <ac:spMkLst>
            <pc:docMk/>
            <pc:sldMk cId="467965437" sldId="512"/>
            <ac:spMk id="4" creationId="{F6D4DB04-EDFA-E40F-AD1C-A30D9488A946}"/>
          </ac:spMkLst>
        </pc:spChg>
      </pc:sldChg>
      <pc:sldChg chg="add">
        <pc:chgData name="Matthieu De Mari" userId="dfb708c9-d8dc-439f-9a3b-c772bf4a311c" providerId="ADAL" clId="{0C574F24-0842-4510-AB61-4E12E986D5CF}" dt="2023-01-23T08:10:23.624" v="18823"/>
        <pc:sldMkLst>
          <pc:docMk/>
          <pc:sldMk cId="1737018993" sldId="513"/>
        </pc:sldMkLst>
      </pc:sldChg>
      <pc:sldChg chg="add">
        <pc:chgData name="Matthieu De Mari" userId="dfb708c9-d8dc-439f-9a3b-c772bf4a311c" providerId="ADAL" clId="{0C574F24-0842-4510-AB61-4E12E986D5CF}" dt="2023-01-23T08:10:41.446" v="18825"/>
        <pc:sldMkLst>
          <pc:docMk/>
          <pc:sldMk cId="2222172378" sldId="514"/>
        </pc:sldMkLst>
      </pc:sldChg>
      <pc:sldChg chg="add">
        <pc:chgData name="Matthieu De Mari" userId="dfb708c9-d8dc-439f-9a3b-c772bf4a311c" providerId="ADAL" clId="{0C574F24-0842-4510-AB61-4E12E986D5CF}" dt="2023-01-23T08:11:00.197" v="1882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">
        <pc:chgData name="Matthieu De Mari" userId="dfb708c9-d8dc-439f-9a3b-c772bf4a311c" providerId="ADAL" clId="{0C574F24-0842-4510-AB61-4E12E986D5CF}" dt="2023-01-24T18:36:00.747" v="22241"/>
        <pc:sldMkLst>
          <pc:docMk/>
          <pc:sldMk cId="3542605904" sldId="519"/>
        </pc:sldMkLst>
      </pc:sldChg>
      <pc:sldChg chg="add">
        <pc:chgData name="Matthieu De Mari" userId="dfb708c9-d8dc-439f-9a3b-c772bf4a311c" providerId="ADAL" clId="{0C574F24-0842-4510-AB61-4E12E986D5CF}" dt="2023-01-24T18:36:17.552" v="22243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0:54:17.826" v="24514" actId="20577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0:54:17.826" v="24514" actId="20577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1:41:52.734" v="27374" actId="114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1:40:59.785" v="27342" actId="27636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W1-S1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5: </a:t>
            </a:r>
            <a:r>
              <a:rPr lang="en-GB" dirty="0"/>
              <a:t>Adversarial machine learning, attacking a Neural Network with basic gradient-based attacks, fundamental limits of Neural Networks, </a:t>
            </a:r>
            <a:r>
              <a:rPr lang="en-GB" dirty="0" err="1"/>
              <a:t>defense</a:t>
            </a:r>
            <a:r>
              <a:rPr lang="en-GB" dirty="0"/>
              <a:t> mechanisms and state-of-the-art of some advanced attacks techniques. </a:t>
            </a:r>
            <a:r>
              <a:rPr lang="en-GB" dirty="0" err="1"/>
              <a:t>MidTerm</a:t>
            </a:r>
            <a:r>
              <a:rPr lang="en-GB" dirty="0"/>
              <a:t> exam (based on W1-5).</a:t>
            </a:r>
            <a:endParaRPr lang="en-SG" dirty="0"/>
          </a:p>
          <a:p>
            <a:endParaRPr lang="en-GB" b="1" dirty="0"/>
          </a:p>
          <a:p>
            <a:r>
              <a:rPr lang="en-GB" b="1" dirty="0"/>
              <a:t>Week 6: </a:t>
            </a:r>
            <a:r>
              <a:rPr lang="en-GB" dirty="0"/>
              <a:t>Sequential data (times series, text, etc.), vanilla Recurrent Neural Networks, Gated Recurrent Units, Long-Short Term Memory cells, advanced RNN networks, mixing models for </a:t>
            </a:r>
            <a:r>
              <a:rPr lang="en-GB"/>
              <a:t>advanced architectures.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062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practice, we never implement the linear regression model ourselves (but it is a good practice to try it at least once!)</a:t>
            </a:r>
          </a:p>
          <a:p>
            <a:r>
              <a:rPr lang="en-SG" dirty="0"/>
              <a:t>It is often 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training, it is also good practice to check if the predictor makes sense, by asking it to predict the price of an apartment it has never seen before.</a:t>
            </a:r>
          </a:p>
          <a:p>
            <a:r>
              <a:rPr lang="en-GB" dirty="0"/>
              <a:t>Confirm the value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/>
              <a:t>Week 8: </a:t>
            </a:r>
            <a:r>
              <a:rPr lang="en-GB" dirty="0"/>
              <a:t>The embedding problem, more advanced concepts on RNNs, introduction to Natural Language Processing (NLP) and Word Embeddings for NLP, brief state-of-the-art on NLP, attention and transformers architectures.</a:t>
            </a:r>
            <a:br>
              <a:rPr lang="en-GB" dirty="0"/>
            </a:br>
            <a:r>
              <a:rPr lang="en-GB" dirty="0"/>
              <a:t>Preparing transition to the 50.040 Natural Language Processing course.</a:t>
            </a:r>
          </a:p>
          <a:p>
            <a:endParaRPr lang="en-GB" dirty="0"/>
          </a:p>
          <a:p>
            <a:r>
              <a:rPr lang="en-GB" b="1" dirty="0"/>
              <a:t>Week 9: </a:t>
            </a:r>
            <a:r>
              <a:rPr lang="en-GB" dirty="0"/>
              <a:t>Quick introduction to Graph Theory and typical graph datasets and problems, basics of Graph Convolutional Networks, brief state-of-the-art of advanced Graph Convolutional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91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10: </a:t>
            </a:r>
            <a:r>
              <a:rPr lang="en-GB" dirty="0"/>
              <a:t>Generative Models, Autoencoders and Variational Autoencoders, Generative Adversarial Networks (GANs), Advanced concepts on Generative Adversarial Networks, Practice on GANs.</a:t>
            </a:r>
          </a:p>
          <a:p>
            <a:endParaRPr lang="en-GB" dirty="0"/>
          </a:p>
          <a:p>
            <a:r>
              <a:rPr lang="en-GB" b="1" dirty="0"/>
              <a:t>Week 11: </a:t>
            </a:r>
            <a:r>
              <a:rPr lang="en-GB" dirty="0"/>
              <a:t>Brief introduction to reinforcement learning, and state-action-rewards systems, multi-armed bandit problem and the exploration/exploitation trade-off, Q-learning and Deep Q-Learning. Brief state-of-the-art discussion about further works in Reinforcement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53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Week 12: </a:t>
            </a:r>
            <a:r>
              <a:rPr lang="en-GB" dirty="0" err="1"/>
              <a:t>Explainability</a:t>
            </a:r>
            <a:r>
              <a:rPr lang="en-GB" dirty="0"/>
              <a:t>/Interpretability and open questions in research about Neural Networks. Deep belief models and diffusion models. What will be the next revolution in AI? (a word on </a:t>
            </a:r>
            <a:r>
              <a:rPr lang="en-GB" dirty="0" err="1"/>
              <a:t>ChatGPT</a:t>
            </a:r>
            <a:r>
              <a:rPr lang="en-GB" dirty="0"/>
              <a:t>, Dall-E, etc.). Closing and future directions for studying Deep Learning. </a:t>
            </a:r>
          </a:p>
          <a:p>
            <a:endParaRPr lang="en-GB" dirty="0"/>
          </a:p>
          <a:p>
            <a:r>
              <a:rPr lang="en-GB" b="1" dirty="0"/>
              <a:t>Week 13: </a:t>
            </a:r>
            <a:r>
              <a:rPr lang="en-GB" dirty="0"/>
              <a:t>Recap. Project presentations and guest conferences (TBA).</a:t>
            </a:r>
          </a:p>
          <a:p>
            <a:endParaRPr lang="en-GB" dirty="0"/>
          </a:p>
          <a:p>
            <a:r>
              <a:rPr lang="en-SG" b="1" dirty="0"/>
              <a:t>Week 14: </a:t>
            </a:r>
            <a:r>
              <a:rPr lang="en-SG" dirty="0"/>
              <a:t>Final exam (probably W1-13).</a:t>
            </a:r>
          </a:p>
        </p:txBody>
      </p:sp>
    </p:spTree>
    <p:extLst>
      <p:ext uri="{BB962C8B-B14F-4D97-AF65-F5344CB8AC3E}">
        <p14:creationId xmlns:p14="http://schemas.microsoft.com/office/powerpoint/2010/main" val="29643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r>
              <a:rPr lang="en-GB" b="1" dirty="0" err="1"/>
              <a:t>Homeworks</a:t>
            </a:r>
            <a:r>
              <a:rPr lang="en-GB" b="1" dirty="0"/>
              <a:t> (24%): </a:t>
            </a:r>
            <a:r>
              <a:rPr lang="en-GB" dirty="0"/>
              <a:t>Given on Weeks 2, 5, 8, 10.</a:t>
            </a:r>
            <a:br>
              <a:rPr lang="en-GB" dirty="0"/>
            </a:br>
            <a:r>
              <a:rPr lang="en-GB" dirty="0"/>
              <a:t>Usually come in the form of a </a:t>
            </a:r>
            <a:r>
              <a:rPr lang="en-GB" dirty="0" err="1"/>
              <a:t>Jupyter</a:t>
            </a:r>
            <a:r>
              <a:rPr lang="en-GB" dirty="0"/>
              <a:t> Notebook, containing explanations, code snippets and questions.</a:t>
            </a:r>
            <a:br>
              <a:rPr lang="en-GB" dirty="0"/>
            </a:br>
            <a:r>
              <a:rPr lang="en-GB" dirty="0"/>
              <a:t>Submissions on </a:t>
            </a:r>
            <a:r>
              <a:rPr lang="en-GB" dirty="0" err="1"/>
              <a:t>eDimension</a:t>
            </a:r>
            <a:r>
              <a:rPr lang="en-GB" dirty="0"/>
              <a:t>, two weeks later or so, as a small PDF report containing code, figures and answers to questions.</a:t>
            </a:r>
            <a:br>
              <a:rPr lang="en-GB" dirty="0"/>
            </a:br>
            <a:r>
              <a:rPr lang="en-GB" dirty="0"/>
              <a:t>When time allows, debrief of </a:t>
            </a:r>
            <a:r>
              <a:rPr lang="en-GB" dirty="0" err="1"/>
              <a:t>homeworks</a:t>
            </a:r>
            <a:r>
              <a:rPr lang="en-GB" dirty="0"/>
              <a:t> in class.</a:t>
            </a:r>
          </a:p>
          <a:p>
            <a:endParaRPr lang="en-GB" dirty="0"/>
          </a:p>
          <a:p>
            <a:r>
              <a:rPr lang="en-GB" b="1" dirty="0" err="1"/>
              <a:t>MidTerm</a:t>
            </a:r>
            <a:r>
              <a:rPr lang="en-GB" b="1" dirty="0"/>
              <a:t> Exam (20%): </a:t>
            </a:r>
            <a:r>
              <a:rPr lang="en-GB" dirty="0"/>
              <a:t>Given on Week 6, March 1</a:t>
            </a:r>
            <a:r>
              <a:rPr lang="en-GB" baseline="30000" dirty="0"/>
              <a:t>st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1-5 to be tested.</a:t>
            </a:r>
            <a:br>
              <a:rPr lang="en-GB" dirty="0"/>
            </a:br>
            <a:r>
              <a:rPr lang="en-GB" dirty="0"/>
              <a:t>More details about venue and exam details to be announced closer to the exam date.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Final Exam (20%): </a:t>
            </a:r>
            <a:r>
              <a:rPr lang="en-GB" dirty="0"/>
              <a:t>Given on Week 14, April 26</a:t>
            </a:r>
            <a:r>
              <a:rPr lang="en-GB" baseline="30000" dirty="0"/>
              <a:t>th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1-13 to be tested.</a:t>
            </a:r>
            <a:br>
              <a:rPr lang="en-GB" dirty="0"/>
            </a:br>
            <a:r>
              <a:rPr lang="en-GB" dirty="0"/>
              <a:t>More details about venue and exam details to be announced.</a:t>
            </a:r>
          </a:p>
          <a:p>
            <a:endParaRPr lang="en-GB" dirty="0"/>
          </a:p>
          <a:p>
            <a:r>
              <a:rPr lang="en-GB" b="1" dirty="0"/>
              <a:t>Project (29%): </a:t>
            </a:r>
            <a:r>
              <a:rPr lang="en-GB" dirty="0"/>
              <a:t>Groups of 2-3 students. Submission for project (code, report, presentation) expected on Week 13. Problem statement to be freely decided by students, as long as it matches a list of given requirements. We will have a guided demo project on Week 3, more details about the project will be given on Week 5.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Participation (5%): </a:t>
            </a:r>
            <a:r>
              <a:rPr lang="en-GB" dirty="0"/>
              <a:t>to my discretion.</a:t>
            </a:r>
          </a:p>
          <a:p>
            <a:r>
              <a:rPr lang="en-GB" b="1" dirty="0"/>
              <a:t>Student Feedback Survey (2%): </a:t>
            </a:r>
            <a:r>
              <a:rPr lang="en-GB" dirty="0"/>
              <a:t>the usual.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305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2744"/>
          </a:xfrm>
        </p:spPr>
        <p:txBody>
          <a:bodyPr/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 so already (</a:t>
            </a:r>
            <a:r>
              <a:rPr lang="en-GB" u="sng" dirty="0"/>
              <a:t>this course does not cover C++/Java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 on projects/</a:t>
            </a:r>
            <a:r>
              <a:rPr lang="en-GB" b="1" dirty="0" err="1"/>
              <a:t>homeworks</a:t>
            </a:r>
            <a:r>
              <a:rPr lang="en-GB" b="1" dirty="0"/>
              <a:t>): </a:t>
            </a: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networkx</a:t>
            </a:r>
            <a:r>
              <a:rPr lang="en-GB" dirty="0"/>
              <a:t>, pillow, gym.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right version from </a:t>
            </a:r>
            <a:br>
              <a:rPr lang="en-GB" dirty="0"/>
            </a:b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3995-D8C5-2EBA-5976-84B600B6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4" y="3181539"/>
            <a:ext cx="9775171" cy="36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</a:t>
            </a:r>
            <a:r>
              <a:rPr lang="en-US"/>
              <a:t>: 2.401.07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2" y="1548880"/>
            <a:ext cx="320910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A83-A3EC-9C19-4AEA-1F0822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D948C2-751D-5DF2-0C7E-640C9E5C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1607363"/>
            <a:ext cx="9190954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version number matches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3" y="3730782"/>
            <a:ext cx="7676314" cy="3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GPU not in the list of CUDA-enabled GPUs?</a:t>
            </a:r>
            <a:br>
              <a:rPr lang="en-GB" dirty="0"/>
            </a:br>
            <a:r>
              <a:rPr lang="en-GB" b="1" dirty="0"/>
              <a:t>Most notebooks can still run on CPU (but they might take significantly longer).</a:t>
            </a:r>
          </a:p>
          <a:p>
            <a:endParaRPr lang="en-GB" dirty="0"/>
          </a:p>
          <a:p>
            <a:r>
              <a:rPr lang="en-GB" dirty="0"/>
              <a:t>Always the option of using Google </a:t>
            </a:r>
            <a:r>
              <a:rPr lang="en-GB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2.0 </a:t>
            </a:r>
            <a:r>
              <a:rPr lang="en-GB" dirty="0"/>
              <a:t>has been announced end of 2022 and will have several new features, including </a:t>
            </a:r>
          </a:p>
          <a:p>
            <a:r>
              <a:rPr lang="en-GB" b="1" dirty="0" err="1"/>
              <a:t>torch.compile</a:t>
            </a:r>
            <a:r>
              <a:rPr lang="en-GB" b="1" dirty="0"/>
              <a:t>(), </a:t>
            </a:r>
            <a:r>
              <a:rPr lang="en-GB" dirty="0"/>
              <a:t>which allows for faster training,</a:t>
            </a:r>
          </a:p>
          <a:p>
            <a:r>
              <a:rPr lang="en-GB" dirty="0"/>
              <a:t>and the ability to move parts of the </a:t>
            </a:r>
            <a:r>
              <a:rPr lang="en-GB" dirty="0" err="1"/>
              <a:t>PyTorch</a:t>
            </a:r>
            <a:r>
              <a:rPr lang="en-GB" dirty="0"/>
              <a:t> framework from C++ back into Python.</a:t>
            </a:r>
          </a:p>
          <a:p>
            <a:pPr marL="0" indent="0">
              <a:buNone/>
            </a:pPr>
            <a:r>
              <a:rPr lang="en-GB" dirty="0"/>
              <a:t>It will also be cloud-agnostic, open-source.</a:t>
            </a:r>
            <a:endParaRPr lang="en-SG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PyTorch</a:t>
            </a:r>
            <a:r>
              <a:rPr lang="en-GB" dirty="0"/>
              <a:t> 2.0 is currently still in its experimental phase. </a:t>
            </a:r>
            <a:r>
              <a:rPr lang="en-GB" b="1" dirty="0"/>
              <a:t>Stable </a:t>
            </a:r>
            <a:r>
              <a:rPr lang="en-GB" b="1" dirty="0" err="1"/>
              <a:t>PyTorch</a:t>
            </a:r>
            <a:r>
              <a:rPr lang="en-GB" b="1" dirty="0"/>
              <a:t> 2.0 release date is slotted for March 2023.</a:t>
            </a:r>
          </a:p>
          <a:p>
            <a:pPr marL="0" indent="0">
              <a:buNone/>
            </a:pPr>
            <a:r>
              <a:rPr lang="en-GB" i="1" dirty="0"/>
              <a:t>(Some </a:t>
            </a:r>
            <a:r>
              <a:rPr lang="en-GB" i="1" dirty="0" err="1"/>
              <a:t>nightlies</a:t>
            </a:r>
            <a:r>
              <a:rPr lang="en-GB" i="1" dirty="0"/>
              <a:t> releases are available, but I would advise against using them for now!</a:t>
            </a:r>
          </a:p>
          <a:p>
            <a:pPr marL="0" indent="0">
              <a:buNone/>
            </a:pPr>
            <a:r>
              <a:rPr lang="en-GB" i="1" dirty="0"/>
              <a:t>Allow me to explore it a bit more first and let us discuss it again in Week 13!)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1101FF3-693B-C90F-4D24-79DD171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“In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languages.”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 from scratch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2023):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the Deep Learning framework, layers and some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advanced techniques </a:t>
            </a:r>
            <a:r>
              <a:rPr lang="en-GB" dirty="0"/>
              <a:t>related to Deep Learning and Deep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AIs were implemented using Deep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data and neural networks.</a:t>
            </a:r>
          </a:p>
          <a:p>
            <a:pPr marL="0" indent="0">
              <a:buNone/>
            </a:pPr>
            <a:r>
              <a:rPr lang="en-GB" dirty="0"/>
              <a:t>- Arthur Samuel (1959).</a:t>
            </a:r>
            <a:endParaRPr lang="en-SG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pPr lvl="1"/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791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do </a:t>
            </a:r>
            <a:r>
              <a:rPr lang="fr-FR" sz="2400" b="1" dirty="0" err="1"/>
              <a:t>it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of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</a:t>
            </a:r>
            <a:r>
              <a:rPr lang="en-GB" dirty="0"/>
              <a:t>given as inputs to produce a final signal as output.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machine learning.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Eventually, </a:t>
            </a:r>
            <a:r>
              <a:rPr lang="en-GB" b="1" dirty="0"/>
              <a:t>assemble all concepts and tricks of the trade </a:t>
            </a:r>
            <a:r>
              <a:rPr lang="en-GB" dirty="0"/>
              <a:t>discussed in this course to produce big architecture models that are close to the current state-of-the-art ones (e.g. </a:t>
            </a:r>
            <a:r>
              <a:rPr lang="en-GB" dirty="0" err="1"/>
              <a:t>ChatGPT</a:t>
            </a:r>
            <a:r>
              <a:rPr lang="en-GB" dirty="0"/>
              <a:t>, Dall-E, etc.).</a:t>
            </a:r>
          </a:p>
          <a:p>
            <a:r>
              <a:rPr lang="en-GB" dirty="0"/>
              <a:t>Discuss </a:t>
            </a:r>
            <a:r>
              <a:rPr lang="en-GB" b="1" dirty="0"/>
              <a:t>ethical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related to some of the concepts discussed.</a:t>
            </a:r>
          </a:p>
          <a:p>
            <a:r>
              <a:rPr lang="en-GB" dirty="0"/>
              <a:t>Give students </a:t>
            </a:r>
            <a:r>
              <a:rPr lang="en-GB" b="1" dirty="0"/>
              <a:t>an understanding of the current state of research in the Deep Learning community</a:t>
            </a:r>
            <a:r>
              <a:rPr lang="en-GB" dirty="0"/>
              <a:t>, and more specifically </a:t>
            </a:r>
            <a:r>
              <a:rPr lang="en-GB" b="1" u="sng" dirty="0"/>
              <a:t>pointers</a:t>
            </a:r>
            <a:r>
              <a:rPr lang="en-GB" dirty="0"/>
              <a:t> as to where the most up-to-date information can be found.</a:t>
            </a:r>
          </a:p>
          <a:p>
            <a:r>
              <a:rPr lang="en-GB" dirty="0"/>
              <a:t>This includes </a:t>
            </a:r>
            <a:r>
              <a:rPr lang="en-GB" b="1" dirty="0"/>
              <a:t>tracking</a:t>
            </a:r>
            <a:r>
              <a:rPr lang="en-GB" dirty="0"/>
              <a:t> </a:t>
            </a:r>
            <a:r>
              <a:rPr lang="en-GB" b="1" dirty="0"/>
              <a:t>big</a:t>
            </a:r>
            <a:r>
              <a:rPr lang="en-GB" dirty="0"/>
              <a:t> </a:t>
            </a:r>
            <a:r>
              <a:rPr lang="en-GB" b="1" dirty="0"/>
              <a:t>names</a:t>
            </a:r>
            <a:r>
              <a:rPr lang="en-GB" dirty="0"/>
              <a:t> in the field, identifying </a:t>
            </a:r>
            <a:r>
              <a:rPr lang="en-GB" b="1" dirty="0"/>
              <a:t>key</a:t>
            </a:r>
            <a:r>
              <a:rPr lang="en-GB" dirty="0"/>
              <a:t> </a:t>
            </a:r>
            <a:r>
              <a:rPr lang="en-GB" b="1" dirty="0"/>
              <a:t>scientific</a:t>
            </a:r>
            <a:r>
              <a:rPr lang="en-GB" dirty="0"/>
              <a:t> </a:t>
            </a:r>
            <a:r>
              <a:rPr lang="en-GB" b="1" dirty="0"/>
              <a:t>papers</a:t>
            </a:r>
            <a:r>
              <a:rPr lang="en-GB" dirty="0"/>
              <a:t> that have changed the field, but also </a:t>
            </a:r>
            <a:r>
              <a:rPr lang="en-GB" b="1" dirty="0"/>
              <a:t>newsletters</a:t>
            </a:r>
            <a:r>
              <a:rPr lang="en-GB" dirty="0"/>
              <a:t>,</a:t>
            </a:r>
            <a:r>
              <a:rPr lang="en-GB" b="1" dirty="0"/>
              <a:t> websites </a:t>
            </a:r>
            <a:r>
              <a:rPr lang="en-GB" dirty="0"/>
              <a:t>or </a:t>
            </a:r>
            <a:r>
              <a:rPr lang="en-GB" b="1" dirty="0"/>
              <a:t>magazines</a:t>
            </a:r>
            <a:r>
              <a:rPr lang="en-GB" dirty="0"/>
              <a:t> that disclose information in layman terms.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510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2509159"/>
            <a:ext cx="5697686" cy="2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buy, sell or wait</a:t>
            </a:r>
            <a:r>
              <a:rPr lang="en-GB" dirty="0"/>
              <a:t>, then probably </a:t>
            </a:r>
            <a:r>
              <a:rPr lang="en-GB" b="1" dirty="0"/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263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23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derivatives, optimization probability and statistics.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Graph Theory, Game theory.</a:t>
            </a:r>
          </a:p>
          <a:p>
            <a:endParaRPr lang="en-SG" dirty="0"/>
          </a:p>
          <a:p>
            <a:r>
              <a:rPr lang="en-SG" b="1" dirty="0"/>
              <a:t>Need to revise? </a:t>
            </a:r>
            <a:r>
              <a:rPr lang="en-SG" dirty="0"/>
              <a:t>Time to check your 10.014 CTD, 10.013 M&amp;A, 10.018 MS&amp;S, 10.022 MU, 10.020 DDW, and 50.007 ML!</a:t>
            </a:r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3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38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supervised learning.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Machine Learning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Using a dataset consisting of previously seen </a:t>
            </a:r>
            <a:r>
              <a:rPr lang="en-GB" dirty="0" err="1"/>
              <a:t>appartments</a:t>
            </a:r>
            <a:r>
              <a:rPr lang="en-GB" dirty="0"/>
              <a:t> to learn the selling prices of apartments.</a:t>
            </a:r>
          </a:p>
          <a:p>
            <a:r>
              <a:rPr lang="en-GB" dirty="0"/>
              <a:t>It is therefore a supervised regression task.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 (e.g. number of bathrooms, number of bedrooms, surface size, etc.).</a:t>
            </a:r>
          </a:p>
          <a:p>
            <a:r>
              <a:rPr lang="en-GB" dirty="0"/>
              <a:t> Output will be the selling price in SGD or surface price in SGD per </a:t>
            </a:r>
            <a:r>
              <a:rPr lang="en-GB" dirty="0" err="1"/>
              <a:t>sqft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Could be a linear or polynomial regression model (to be discussed this week). Or a neural network of some sort. Or even something else (check your ML course!)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dataset:</a:t>
            </a:r>
          </a:p>
          <a:p>
            <a:r>
              <a:rPr lang="en-GB" dirty="0"/>
              <a:t>To be discussed later, as this might depend on the model used.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We will generate a “fake” dataset consisting of </a:t>
            </a:r>
            <a:r>
              <a:rPr lang="en-GB" dirty="0" err="1"/>
              <a:t>appartments</a:t>
            </a:r>
            <a:r>
              <a:rPr lang="en-GB" dirty="0"/>
              <a:t> with features and selling prices.</a:t>
            </a:r>
          </a:p>
          <a:p>
            <a:r>
              <a:rPr lang="en-GB" dirty="0"/>
              <a:t>Supervised regression task.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dirty="0"/>
              <a:t>Inputs will be a list of apartment features, which here will only consist of the surface of the apartment, in square meters (sqm).</a:t>
            </a:r>
          </a:p>
          <a:p>
            <a:r>
              <a:rPr lang="en-GB" dirty="0"/>
              <a:t> Output will be the selling price 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Week 1,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</a:t>
            </a:r>
          </a:p>
          <a:p>
            <a:r>
              <a:rPr lang="en-GB" dirty="0"/>
              <a:t>average 100000 + 14373 times the surface in sqm,</a:t>
            </a:r>
          </a:p>
          <a:p>
            <a:r>
              <a:rPr lang="en-GB" dirty="0"/>
              <a:t>and a "variance"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not someone who</a:t>
            </a:r>
          </a:p>
          <a:p>
            <a:r>
              <a:rPr lang="en-GB" dirty="0"/>
              <a:t>Undertook a 6h-long online course,</a:t>
            </a:r>
          </a:p>
          <a:p>
            <a:r>
              <a:rPr lang="en-GB" dirty="0"/>
              <a:t>Implements Neural Networks using basic layers (Linear, Conv, and that is it),</a:t>
            </a:r>
          </a:p>
          <a:p>
            <a:r>
              <a:rPr lang="en-GB" dirty="0"/>
              <a:t>Using a random framework he does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and is happy to get an 80% accuracy on a simple dataset like MNIST.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5283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someone who</a:t>
            </a:r>
          </a:p>
          <a:p>
            <a:r>
              <a:rPr lang="en-GB" dirty="0"/>
              <a:t>Understands how Neural Network operate and the mathematical intuition behind typical (advanced) operations,</a:t>
            </a:r>
          </a:p>
          <a:p>
            <a:r>
              <a:rPr lang="en-GB" dirty="0"/>
              <a:t>Understands how the frameworks have been built and what they do behind the scene.</a:t>
            </a:r>
          </a:p>
          <a:p>
            <a:r>
              <a:rPr lang="en-GB" dirty="0"/>
              <a:t>Someone who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model.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63CBA-B3D2-2A9F-6D07-B5D96185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26" y="1825624"/>
            <a:ext cx="5661671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43954"/>
            <a:ext cx="6078333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399323" y="130516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Telling which model is best can prove difficult, especially for close values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model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8D7CD-3117-9A9E-E78F-0115D0E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28897"/>
            <a:ext cx="6112206" cy="4083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0274-0B9A-AC9F-82F4-A1223D705EC1}"/>
              </a:ext>
            </a:extLst>
          </p:cNvPr>
          <p:cNvSpPr txBox="1"/>
          <p:nvPr/>
        </p:nvSpPr>
        <p:spPr>
          <a:xfrm>
            <a:off x="7668048" y="659237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 of a model and the true output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used to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is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One topic per week </a:t>
            </a:r>
            <a:r>
              <a:rPr lang="en-GB" dirty="0"/>
              <a:t>(or so) and hopefully, we will cover all the important concepts and important directions of DL these days. </a:t>
            </a:r>
            <a:endParaRPr lang="en-GB" b="1" dirty="0"/>
          </a:p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 uploaded the day before, and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(behind the scene of Neural Networks/Deep Learning).</a:t>
            </a:r>
          </a:p>
          <a:p>
            <a:r>
              <a:rPr lang="en-GB" dirty="0"/>
              <a:t>Made a choice: providing lots of code to demonstrate concepts, but </a:t>
            </a:r>
            <a:r>
              <a:rPr lang="en-GB" b="1" dirty="0"/>
              <a:t>need you to play with them autonomously</a:t>
            </a:r>
            <a:r>
              <a:rPr lang="en-GB" dirty="0"/>
              <a:t> to explore concepts!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follow to stay up to date.</a:t>
            </a:r>
          </a:p>
          <a:p>
            <a:r>
              <a:rPr lang="en-GB" dirty="0"/>
              <a:t>Suggestions for </a:t>
            </a:r>
            <a:r>
              <a:rPr lang="en-GB" b="1" dirty="0"/>
              <a:t>continuing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/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calculated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finding the best values for the trainable parameters of the chosen model, for the given task and dataset.</a:t>
            </a:r>
          </a:p>
          <a:p>
            <a:pPr marL="0" indent="0">
              <a:buNone/>
            </a:pPr>
            <a:r>
              <a:rPr lang="en-GB" dirty="0"/>
              <a:t>The goal of training is to find the set of model parameters that minimize the loss function. Once a minimal value is obtained on the loss function, then we can claim that the “optimal” trainable parameters have been found (or in other word, the model has been trained).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it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fr-FR" dirty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also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82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 r="-34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  <a:blipFill>
                <a:blip r:embed="rId3"/>
                <a:stretch>
                  <a:fillRect l="-229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7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The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Week 1: </a:t>
            </a:r>
            <a:r>
              <a:rPr lang="en-GB" dirty="0"/>
              <a:t>Introduction to course, some ML jargon reminders, linear and polynomial regression, generalization, ridge regression and regularization, overfitting/underfitting, logistic regression, neurons objects and how they relate to biology, our first shallow neural network, gradient descent reminders, training and testing procedure.</a:t>
            </a:r>
          </a:p>
          <a:p>
            <a:endParaRPr lang="en-GB" dirty="0"/>
          </a:p>
          <a:p>
            <a:r>
              <a:rPr lang="en-GB" b="1" dirty="0"/>
              <a:t>Week 2: </a:t>
            </a:r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framework, tensors and </a:t>
            </a:r>
            <a:r>
              <a:rPr lang="en-GB" dirty="0" err="1"/>
              <a:t>dataloaders</a:t>
            </a:r>
            <a:r>
              <a:rPr lang="en-GB" dirty="0"/>
              <a:t>, implementing a shallow neural network in </a:t>
            </a:r>
            <a:r>
              <a:rPr lang="en-GB" dirty="0" err="1"/>
              <a:t>PyTorch</a:t>
            </a:r>
            <a:r>
              <a:rPr lang="en-GB" dirty="0"/>
              <a:t>, backpropagation in </a:t>
            </a:r>
            <a:r>
              <a:rPr lang="en-GB" dirty="0" err="1"/>
              <a:t>PyTorch</a:t>
            </a:r>
            <a:r>
              <a:rPr lang="en-GB" dirty="0"/>
              <a:t> with </a:t>
            </a:r>
            <a:r>
              <a:rPr lang="en-GB" dirty="0" err="1"/>
              <a:t>AutoGrad</a:t>
            </a:r>
            <a:r>
              <a:rPr lang="en-GB" dirty="0"/>
              <a:t>, advanced optimizers, multi-label classification with shallow neural networks, moving from shallow to deep neural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15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Normal Equation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r>
                  <a:rPr lang="en-GB" dirty="0"/>
                  <a:t>However, it can become </a:t>
                </a:r>
                <a:r>
                  <a:rPr lang="en-GB" b="1" dirty="0"/>
                  <a:t>computationally expensive when the number of features is very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is not invertible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Problem: In these cases, the normal equation can be slow to compute, or it may not even have a solution.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330460" y="1690688"/>
            <a:ext cx="5730659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dirty="0"/>
              <a:t>The main advantage of gradient descent is that it can handle very large datasets and it can also be used for non-linear models.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the following derivatives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 parameter </a:t>
                </a:r>
                <a:r>
                  <a:rPr lang="en-GB" dirty="0"/>
                  <a:t>𝛼 being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 parameter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will then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values (could be zero, random,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are no longer changing. This is called </a:t>
                </a:r>
                <a:r>
                  <a:rPr lang="en-GB" b="1" dirty="0"/>
                  <a:t>early</a:t>
                </a:r>
                <a:r>
                  <a:rPr lang="en-GB" dirty="0"/>
                  <a:t> </a:t>
                </a:r>
                <a:r>
                  <a:rPr lang="en-GB" b="1" dirty="0"/>
                  <a:t>stopping</a:t>
                </a:r>
                <a:r>
                  <a:rPr lang="en-GB" dirty="0"/>
                  <a:t>, and is typically implemented by tracking the changes on each iteration and breaking if the changes are less than a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0FAE-7F77-06D6-DA57-D58356E3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50831" y="367323"/>
            <a:ext cx="1547446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542216" y="367323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3: </a:t>
            </a:r>
            <a:r>
              <a:rPr lang="en-GB" dirty="0"/>
              <a:t>Guided project and good practices for Deep Learning projects (train/test/dev, bias/variance, advanced regularization, dropout, normalizing inputs/outputs/layers, trainer functions, savers/loader functions for reproducibility and transfer learning).</a:t>
            </a:r>
          </a:p>
          <a:p>
            <a:endParaRPr lang="en-GB" dirty="0"/>
          </a:p>
          <a:p>
            <a:r>
              <a:rPr lang="en-GB" b="1" dirty="0"/>
              <a:t>Week 4: </a:t>
            </a:r>
            <a:r>
              <a:rPr lang="en-GB" dirty="0"/>
              <a:t>The image data type, image processing techniques and typical computer vision operations, the convolution operation and layers, Convolutional Neural Networks, advanced CNNs and </a:t>
            </a:r>
            <a:r>
              <a:rPr lang="en-GB" dirty="0" err="1"/>
              <a:t>SotA</a:t>
            </a:r>
            <a:r>
              <a:rPr lang="en-GB" dirty="0"/>
              <a:t>. Preparing transition to the 50.035 Computer Vision course.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800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D0A4-7B2B-7BDF-1C8C-E9C72D6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149230" y="797169"/>
            <a:ext cx="1312985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237416" y="949569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1FB64-478A-B843-25C5-E6EF705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399322" y="1047262"/>
            <a:ext cx="4861170" cy="80498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299938" y="123371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 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2368059" y="2053490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2684585" y="5810738"/>
            <a:ext cx="4427415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30C31-913D-2FF6-4924-40A881C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446214" y="2644717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737601" y="2644717"/>
            <a:ext cx="3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 GD update rules from earlier</a:t>
            </a: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BA1E7-3E6C-C13C-DBE5-C0C42E20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688493" y="3821722"/>
            <a:ext cx="3806092" cy="60960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487701" y="350799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or not)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7A591-A392-428A-EF60-F38DBB3A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586894" y="4360983"/>
            <a:ext cx="2962030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117119" y="3307526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a and b. We also keep track of these losses for display later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2328984" y="1707659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AA8D-B839-C230-E56E-4F4F58E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74278" y="6462149"/>
            <a:ext cx="1867876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167076" y="5944772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 losses evolution on each iteration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2B87-451A-08A2-1021-B8B6CA60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generated the dataset ourselves, so we know what should be the values for a and b!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D94AE-5CF8-6DD6-C282-1C1A5565E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44" y="3086527"/>
            <a:ext cx="11114664" cy="3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E28-4BC0-251C-8E14-8508C55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0"/>
            <a:ext cx="10321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2874</TotalTime>
  <Words>5632</Words>
  <Application>Microsoft Office PowerPoint</Application>
  <PresentationFormat>Widescreen</PresentationFormat>
  <Paragraphs>515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W1-S1 Introduction and Machine Learning Reminders</vt:lpstr>
      <vt:lpstr>A quick word about instructors</vt:lpstr>
      <vt:lpstr>Objectives of 50.039 DL</vt:lpstr>
      <vt:lpstr>Objectives of 50.039 DL</vt:lpstr>
      <vt:lpstr>Skills needed for this course</vt:lpstr>
      <vt:lpstr>The way I teach things</vt:lpstr>
      <vt:lpstr>The way I teach things</vt:lpstr>
      <vt:lpstr>Syllabus</vt:lpstr>
      <vt:lpstr>Syllabus</vt:lpstr>
      <vt:lpstr>Syllabus</vt:lpstr>
      <vt:lpstr>Syllabus</vt:lpstr>
      <vt:lpstr>Syllabus</vt:lpstr>
      <vt:lpstr>Syllabus</vt:lpstr>
      <vt:lpstr>Supporting Textbooks</vt:lpstr>
      <vt:lpstr>Evaluation and grading</vt:lpstr>
      <vt:lpstr>Evaluation and grading</vt:lpstr>
      <vt:lpstr>Technical pre-requisites</vt:lpstr>
      <vt:lpstr>Technical pre-requisites</vt:lpstr>
      <vt:lpstr>Installing PyTorch and CUDA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A quick word about PyTorch 2.0</vt:lpstr>
      <vt:lpstr>About this week (Week 1)</vt:lpstr>
      <vt:lpstr>About this week (Week 1)</vt:lpstr>
      <vt:lpstr>About this week (Week 1)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Supervised Learning Examples</vt:lpstr>
      <vt:lpstr>Regression vs. Classification</vt:lpstr>
      <vt:lpstr>Regression vs. Classification (Supervised)</vt:lpstr>
      <vt:lpstr>Supervised Learning Examples</vt:lpstr>
      <vt:lpstr>Supervised Learning Examples</vt:lpstr>
      <vt:lpstr>Supervised Learning Examples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Deep Learning and Supervised/Unsupervised</vt:lpstr>
      <vt:lpstr>Elements of a ML problem</vt:lpstr>
      <vt:lpstr>Elements of a ML problem</vt:lpstr>
      <vt:lpstr>Elements of a ML problem</vt:lpstr>
      <vt:lpstr>Elements of a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Proof of the Normal Equation</vt:lpstr>
      <vt:lpstr>Proof of the Normal Equation</vt:lpstr>
      <vt:lpstr>Proof of the Normal Equation</vt:lpstr>
      <vt:lpstr>Proof of the Normal Equation</vt:lpstr>
      <vt:lpstr>Training a linear regression model</vt:lpstr>
      <vt:lpstr>PowerPoint Presentation</vt:lpstr>
      <vt:lpstr>A problem with the normal equation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2023-02-26T10:50:28Z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